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5" r:id="rId1"/>
  </p:sldMasterIdLst>
  <p:sldIdLst>
    <p:sldId id="256" r:id="rId2"/>
    <p:sldId id="263" r:id="rId3"/>
    <p:sldId id="264" r:id="rId4"/>
    <p:sldId id="274" r:id="rId5"/>
    <p:sldId id="280" r:id="rId6"/>
    <p:sldId id="276" r:id="rId7"/>
    <p:sldId id="277" r:id="rId8"/>
    <p:sldId id="327" r:id="rId9"/>
    <p:sldId id="325" r:id="rId10"/>
    <p:sldId id="328" r:id="rId11"/>
    <p:sldId id="324" r:id="rId12"/>
    <p:sldId id="321" r:id="rId13"/>
    <p:sldId id="317" r:id="rId14"/>
    <p:sldId id="320" r:id="rId15"/>
    <p:sldId id="322" r:id="rId16"/>
    <p:sldId id="32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75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6631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4C4FE3-4474-43AC-8F87-81F6B9F8A91D}" type="datetimeFigureOut">
              <a:rPr lang="ru-RU" smtClean="0"/>
              <a:pPr>
                <a:defRPr/>
              </a:pPr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63C84BA3-2CD2-4855-8661-8E87BC2E02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506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4C4FE3-4474-43AC-8F87-81F6B9F8A91D}" type="datetimeFigureOut">
              <a:rPr lang="ru-RU" smtClean="0"/>
              <a:pPr>
                <a:defRPr/>
              </a:pPr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63C84BA3-2CD2-4855-8661-8E87BC2E02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2027895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4C4FE3-4474-43AC-8F87-81F6B9F8A91D}" type="datetimeFigureOut">
              <a:rPr lang="ru-RU" smtClean="0"/>
              <a:pPr>
                <a:defRPr/>
              </a:pPr>
              <a:t>31.10.2023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63C84BA3-2CD2-4855-8661-8E87BC2E02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49012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4C4FE3-4474-43AC-8F87-81F6B9F8A91D}" type="datetimeFigureOut">
              <a:rPr lang="ru-RU" smtClean="0"/>
              <a:pPr>
                <a:defRPr/>
              </a:pPr>
              <a:t>31.10.2023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63C84BA3-2CD2-4855-8661-8E87BC2E02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291786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4C4FE3-4474-43AC-8F87-81F6B9F8A91D}" type="datetimeFigureOut">
              <a:rPr lang="ru-RU" smtClean="0"/>
              <a:pPr>
                <a:defRPr/>
              </a:pPr>
              <a:t>31.10.2023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63C84BA3-2CD2-4855-8661-8E87BC2E02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15793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54047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4615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1631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0745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9724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6255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2786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8532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5608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98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64C4FE3-4474-43AC-8F87-81F6B9F8A91D}" type="datetimeFigureOut">
              <a:rPr lang="ru-RU" smtClean="0"/>
              <a:pPr>
                <a:defRPr/>
              </a:pPr>
              <a:t>31.10.2023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63C84BA3-2CD2-4855-8661-8E87BC2E02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3566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  <p:sldLayoutId id="2147483868" r:id="rId13"/>
    <p:sldLayoutId id="2147483869" r:id="rId14"/>
    <p:sldLayoutId id="2147483870" r:id="rId15"/>
    <p:sldLayoutId id="214748387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980728"/>
            <a:ext cx="6264696" cy="2808312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 формирования  смыслового чтения  и  работы  с  текстом  на  уроках  биологии.</a:t>
            </a:r>
            <a:endParaRPr lang="ru-RU" sz="4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4941168"/>
            <a:ext cx="5544616" cy="108012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Учитель биологии: Голышева И.А.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5" y="764704"/>
            <a:ext cx="7706816" cy="5146518"/>
          </a:xfrm>
        </p:spPr>
        <p:txBody>
          <a:bodyPr>
            <a:normAutofit/>
          </a:bodyPr>
          <a:lstStyle/>
          <a:p>
            <a:pPr marL="0" lvl="0" indent="0" algn="just" defTabSz="9144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None/>
            </a:pP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Ход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работы:</a:t>
            </a:r>
            <a:endParaRPr lang="ru-RU" sz="24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07000"/>
              </a:lnSpc>
              <a:spcBef>
                <a:spcPts val="0"/>
              </a:spcBef>
              <a:buClrTx/>
              <a:buFont typeface="+mj-lt"/>
              <a:buAutoNum type="arabicPeriod"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Внимательно прочитайте предложенный текст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07000"/>
              </a:lnSpc>
              <a:spcBef>
                <a:spcPts val="0"/>
              </a:spcBef>
              <a:buClrTx/>
              <a:buFont typeface="+mj-lt"/>
              <a:buAutoNum type="arabicPeriod"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данному описанию одноклеточного организма изготовьте его модель из пластилина.</a:t>
            </a:r>
            <a:endParaRPr lang="ru-RU" sz="24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07000"/>
              </a:lnSpc>
              <a:spcBef>
                <a:spcPts val="0"/>
              </a:spcBef>
              <a:buClrTx/>
              <a:buFont typeface="+mj-lt"/>
              <a:buAutoNum type="arabicPeriod"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Подпишите органоиды клетки.</a:t>
            </a:r>
            <a:endParaRPr lang="ru-RU" sz="24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14400">
              <a:lnSpc>
                <a:spcPct val="107000"/>
              </a:lnSpc>
              <a:spcBef>
                <a:spcPts val="0"/>
              </a:spcBef>
              <a:buClrTx/>
              <a:buFont typeface="+mj-lt"/>
              <a:buAutoNum type="arabicPeriod"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Подготовьте сообщение о:</a:t>
            </a:r>
            <a:endParaRPr lang="ru-RU" sz="24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0" algn="just" defTabSz="914400">
              <a:lnSpc>
                <a:spcPct val="107000"/>
              </a:lnSpc>
              <a:spcBef>
                <a:spcPts val="0"/>
              </a:spcBef>
              <a:buClrTx/>
              <a:buNone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об особенностях строения данного организма.</a:t>
            </a:r>
            <a:endParaRPr lang="ru-RU" sz="24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0" algn="just" defTabSz="914400">
              <a:lnSpc>
                <a:spcPct val="107000"/>
              </a:lnSpc>
              <a:spcBef>
                <a:spcPts val="0"/>
              </a:spcBef>
              <a:buClrTx/>
              <a:buNone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особенности питания.</a:t>
            </a:r>
            <a:endParaRPr lang="ru-RU" sz="24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0" algn="just" defTabSz="9144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None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движение. К какому царству живых организмов вы отнесли бы его отнесли и почему? </a:t>
            </a:r>
            <a:endParaRPr lang="ru-RU" sz="24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 defTabSz="9144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None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406621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-243408"/>
            <a:ext cx="6840760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Преобразование текста (познавательные УУД: представить данную информацию в виде модели из пластилина).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C:\Users\Учитель\Desktop\на шмо\IMG_20190205_0956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680012" y="2636912"/>
            <a:ext cx="3708412" cy="42076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218" name="Picture 2" descr="C:\Users\Учитель\Desktop\на шмо\IMG_20190205_0940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2636912"/>
            <a:ext cx="3429024" cy="42210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Учитель\Desktop\на шмо\IMG_20190205_0959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701328"/>
            <a:ext cx="3857652" cy="47995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146" name="Picture 2" descr="C:\Users\Учитель\Desktop\на шмо\IMG_20190205_0959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69307" y="1701328"/>
            <a:ext cx="3786214" cy="48726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1115616" y="357166"/>
            <a:ext cx="767122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  <a:cs typeface="Times New Roman" pitchFamily="18" charset="0"/>
              </a:rPr>
              <a:t>Познавательные УУД: развиваем умения извлекать информацию из текста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42852"/>
            <a:ext cx="6954566" cy="107157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Коммуникативные УУД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: овладение логическими действиями</a:t>
            </a:r>
            <a:endParaRPr lang="ru-RU" sz="3200" b="1" dirty="0">
              <a:latin typeface="Impact" pitchFamily="34" charset="0"/>
              <a:cs typeface="Times New Roman" pitchFamily="18" charset="0"/>
            </a:endParaRPr>
          </a:p>
        </p:txBody>
      </p:sp>
      <p:pic>
        <p:nvPicPr>
          <p:cNvPr id="2050" name="Picture 2" descr="C:\Users\Учитель\Desktop\на шмо\IMG_20190205_0959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628800"/>
            <a:ext cx="3857652" cy="50149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2" descr="C:\Users\Учитель\Desktop\на шмо\IMG_20190205_095928.jpg"/>
          <p:cNvPicPr>
            <a:picLocks noChangeAspect="1" noChangeArrowheads="1"/>
          </p:cNvPicPr>
          <p:nvPr/>
        </p:nvPicPr>
        <p:blipFill>
          <a:blip r:embed="rId3" cstate="email">
            <a:lum/>
          </a:blip>
          <a:srcRect/>
          <a:stretch>
            <a:fillRect/>
          </a:stretch>
        </p:blipFill>
        <p:spPr bwMode="auto">
          <a:xfrm>
            <a:off x="5004048" y="1628800"/>
            <a:ext cx="3714776" cy="50149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5" y="260648"/>
            <a:ext cx="6986736" cy="136815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Моделирование-один из методов изучения живой природы.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Учитель\Desktop\на шмо\IMG_20190205_09594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1772816"/>
            <a:ext cx="4896544" cy="49685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127478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Образовательный результат- модель из пластилина изготовленная по описанию в тексте.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170" name="Picture 2" descr="C:\Users\Учитель\Desktop\на шмо\IMG_20190211_1053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043608" y="2276872"/>
            <a:ext cx="6984776" cy="4724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Учитель\Desktop\на шмо\IMG_20190211_1053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2333325" y="-305567"/>
            <a:ext cx="5469186" cy="73285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Требования  ФГОС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7715200" cy="506117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ФГОС одним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 требований к образовательному процессу в формировании УУД, является формирование стратегии смыслового чтения и работа с текстом: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работа с текстом: поиск информации и понимание прочитанного;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- работа с текстом: преобразование и интерпретация информации;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- работа с текстом: оценка информации.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 Эти УУД нужно формировать на всех предметах, в том числе и на биологии, как одни из важнейших компетенций.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Проблемы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268760"/>
            <a:ext cx="7848872" cy="5400600"/>
          </a:xfrm>
        </p:spPr>
        <p:txBody>
          <a:bodyPr>
            <a:normAutofit fontScale="70000" lnSpcReduction="2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Проблемы при подготовке к ОГЭ и ЕГЭ.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 выполнении заданий, требующих анализа содержания текста, его интерпретации и преобразования его в иные знаковые формы (таблицу, схему, знаковый конспект), даже успешные  учащиеся допускают ошибки при формулировании вопросов или суждений.</a:t>
            </a:r>
          </a:p>
          <a:p>
            <a:pPr lvl="0">
              <a:buClr>
                <a:srgbClr val="FE8637"/>
              </a:buClr>
            </a:pP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Проблемы здесь 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возникают 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уже на начальном этапе  - при прочтении заданий. Невнимательное отношение к формулировкам самих заданий 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приводит 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учеников к выполнению какого-то “своего задания”.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Смысловое чтение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7467600" cy="5402406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endParaRPr lang="ru-RU" dirty="0" smtClean="0"/>
          </a:p>
          <a:p>
            <a:pPr algn="just">
              <a:buNone/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формирование умения воспринимать текст как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единое смысловое целое (точно и полно понять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содержание текста и практически осмыслить извлеченную информацию)</a:t>
            </a:r>
          </a:p>
          <a:p>
            <a:pPr>
              <a:buNone/>
              <a:defRPr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текстом: преобразование и интерпретация    информации.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017713"/>
            <a:ext cx="8136904" cy="41148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1. Структурирование текста, используя нумерацию страниц, списки, ссылки, оглавление; проводить проверку правописания; использовать в тексте таблицы, изображения (познавательные УУД: обобщать и классифицировать по признакам).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Преобразование текста с использованием таблиц, схем, иллюстраций (познавательные УУД: представлять информацию в виде модели, схемы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214313"/>
            <a:ext cx="7929562" cy="1462087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</a:t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полное понимание текста?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642938" y="1857375"/>
            <a:ext cx="8240712" cy="4357688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вычитывание трёх видов текстовой    информации: </a:t>
            </a:r>
          </a:p>
          <a:p>
            <a:pPr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фактуальной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(о чём в тексте сообщается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явном виде)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подтекстовой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(о чём в тексте сообщается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неявном виде, читается «между строк»)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концептуальной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(основная идея текста,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его главные смыслы)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14313"/>
            <a:ext cx="8028384" cy="146208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текстом: поиск информации и понимание прочитанного</a:t>
            </a:r>
            <a:endParaRPr lang="ru-RU" sz="4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00808"/>
            <a:ext cx="8462174" cy="496855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Определение темы текста и его назначения 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познавательные УУД: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развиваем умения извлекать информацию из схем, иллюстраций, текстов).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Подбор заголовка 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регулятивные УУД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развиваем умение высказывать своё предположение на основе работы с материалом учебника).</a:t>
            </a:r>
          </a:p>
          <a:p>
            <a:pPr algn="just"/>
            <a:r>
              <a:rPr lang="ru-RU" sz="2800" dirty="0" smtClean="0"/>
              <a:t>3.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Формулирование главной мысли текста 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коммуникативные УУД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оформление своих мыслей в устной форме).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Объяснение порядка частей, содержащихся в тексте 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коммуникативные УУД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овладение логическими действиями).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Заголовок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Стратегия современного урока</a:t>
            </a:r>
            <a:endParaRPr lang="ru-RU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8" name="Объект 27"/>
          <p:cNvSpPr>
            <a:spLocks noGrp="1"/>
          </p:cNvSpPr>
          <p:nvPr>
            <p:ph idx="1"/>
          </p:nvPr>
        </p:nvSpPr>
        <p:spPr>
          <a:xfrm>
            <a:off x="1000100" y="1442342"/>
            <a:ext cx="7964388" cy="470852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600" b="1" dirty="0" smtClean="0">
                <a:latin typeface="Monotype Corsiva" panose="03010101010201010101" pitchFamily="66" charset="0"/>
              </a:rPr>
              <a:t>Удивление  </a:t>
            </a:r>
            <a:r>
              <a:rPr lang="ru-RU" b="1" dirty="0" smtClean="0">
                <a:latin typeface="Monotype Corsiva" panose="03010101010201010101" pitchFamily="66" charset="0"/>
              </a:rPr>
              <a:t>                                 </a:t>
            </a:r>
            <a:r>
              <a:rPr lang="ru-RU" sz="3600" b="1" dirty="0" smtClean="0">
                <a:latin typeface="Monotype Corsiva" panose="03010101010201010101" pitchFamily="66" charset="0"/>
              </a:rPr>
              <a:t>Интерес</a:t>
            </a:r>
          </a:p>
          <a:p>
            <a:endParaRPr lang="ru-RU" b="1" dirty="0">
              <a:latin typeface="Monotype Corsiva" panose="03010101010201010101" pitchFamily="66" charset="0"/>
            </a:endParaRPr>
          </a:p>
          <a:p>
            <a:endParaRPr lang="ru-RU" b="1" dirty="0" smtClean="0">
              <a:latin typeface="Monotype Corsiva" panose="03010101010201010101" pitchFamily="66" charset="0"/>
            </a:endParaRPr>
          </a:p>
          <a:p>
            <a:pPr marL="0" indent="0">
              <a:buNone/>
            </a:pPr>
            <a:r>
              <a:rPr lang="ru-RU" sz="3600" b="1" dirty="0" smtClean="0">
                <a:latin typeface="Monotype Corsiva" panose="03010101010201010101" pitchFamily="66" charset="0"/>
              </a:rPr>
              <a:t>Познавательная                   Открытие знаний</a:t>
            </a:r>
          </a:p>
          <a:p>
            <a:pPr marL="0" indent="0">
              <a:buNone/>
            </a:pPr>
            <a:r>
              <a:rPr lang="ru-RU" sz="3600" b="1" dirty="0" smtClean="0">
                <a:latin typeface="Monotype Corsiva" panose="03010101010201010101" pitchFamily="66" charset="0"/>
              </a:rPr>
              <a:t>деятельность</a:t>
            </a:r>
            <a:endParaRPr lang="ru-RU" sz="3600" b="1" dirty="0">
              <a:latin typeface="Monotype Corsiva" panose="03010101010201010101" pitchFamily="66" charset="0"/>
            </a:endParaRPr>
          </a:p>
          <a:p>
            <a:pPr marL="0" indent="0">
              <a:buNone/>
            </a:pPr>
            <a:endParaRPr lang="ru-RU" b="1" dirty="0" smtClean="0">
              <a:latin typeface="Monotype Corsiva" panose="03010101010201010101" pitchFamily="66" charset="0"/>
            </a:endParaRPr>
          </a:p>
          <a:p>
            <a:pPr marL="0" indent="0">
              <a:buNone/>
            </a:pPr>
            <a:r>
              <a:rPr lang="ru-RU" sz="3600" b="1" dirty="0" smtClean="0">
                <a:latin typeface="Monotype Corsiva" panose="03010101010201010101" pitchFamily="66" charset="0"/>
              </a:rPr>
              <a:t>                                  </a:t>
            </a:r>
          </a:p>
          <a:p>
            <a:pPr marL="0" indent="0">
              <a:buNone/>
            </a:pPr>
            <a:r>
              <a:rPr lang="ru-RU" sz="3600" b="1" dirty="0" smtClean="0">
                <a:latin typeface="Monotype Corsiva" panose="03010101010201010101" pitchFamily="66" charset="0"/>
              </a:rPr>
              <a:t>                               Рефлексивная деятельность</a:t>
            </a:r>
            <a:endParaRPr lang="ru-RU" sz="3600" b="1" dirty="0">
              <a:latin typeface="Monotype Corsiva" panose="03010101010201010101" pitchFamily="66" charset="0"/>
            </a:endParaRPr>
          </a:p>
        </p:txBody>
      </p:sp>
      <p:sp>
        <p:nvSpPr>
          <p:cNvPr id="30" name="Стрелка вправо 29"/>
          <p:cNvSpPr/>
          <p:nvPr/>
        </p:nvSpPr>
        <p:spPr>
          <a:xfrm>
            <a:off x="3202420" y="1578496"/>
            <a:ext cx="1297572" cy="38864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5580112" y="2560638"/>
            <a:ext cx="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Стрелка вправо 36"/>
          <p:cNvSpPr/>
          <p:nvPr/>
        </p:nvSpPr>
        <p:spPr>
          <a:xfrm>
            <a:off x="3563174" y="3615607"/>
            <a:ext cx="1438732" cy="295596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трелка влево 46"/>
          <p:cNvSpPr/>
          <p:nvPr/>
        </p:nvSpPr>
        <p:spPr>
          <a:xfrm rot="19743938">
            <a:off x="3872734" y="2603049"/>
            <a:ext cx="1994212" cy="424045"/>
          </a:xfrm>
          <a:prstGeom prst="leftArrow">
            <a:avLst>
              <a:gd name="adj1" fmla="val 50000"/>
              <a:gd name="adj2" fmla="val 32781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 влево 51"/>
          <p:cNvSpPr/>
          <p:nvPr/>
        </p:nvSpPr>
        <p:spPr>
          <a:xfrm rot="16200000">
            <a:off x="6255305" y="4481999"/>
            <a:ext cx="864096" cy="342273"/>
          </a:xfrm>
          <a:prstGeom prst="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171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20688"/>
            <a:ext cx="7344816" cy="4320480"/>
          </a:xfrm>
        </p:spPr>
        <p:txBody>
          <a:bodyPr>
            <a:noAutofit/>
          </a:bodyPr>
          <a:lstStyle/>
          <a:p>
            <a:pPr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sz="3200" b="1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b="1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b="1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i="1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Практическая </a:t>
            </a:r>
            <a:r>
              <a:rPr lang="ru-RU" sz="4000" b="1" i="1" cap="none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</a:t>
            </a:r>
            <a:r>
              <a:rPr lang="ru-RU" sz="4000" b="1" i="1" cap="none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«Изготовление модели живого </a:t>
            </a:r>
            <a:r>
              <a:rPr lang="ru-RU" sz="4000" b="1" i="1" cap="none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организма по описанию в тексте»</a:t>
            </a:r>
            <a:r>
              <a:rPr lang="ru-RU" sz="4000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1794322"/>
            <a:ext cx="8579296" cy="985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815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686</TotalTime>
  <Words>279</Words>
  <Application>Microsoft Office PowerPoint</Application>
  <PresentationFormat>Экран (4:3)</PresentationFormat>
  <Paragraphs>56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Легкий дым</vt:lpstr>
      <vt:lpstr>Приёмы  формирования  смыслового чтения  и  работы  с  текстом  на  уроках  биологии.</vt:lpstr>
      <vt:lpstr>Требования  ФГОС</vt:lpstr>
      <vt:lpstr>Проблемы</vt:lpstr>
      <vt:lpstr>                   Смысловое чтение </vt:lpstr>
      <vt:lpstr>Работа с текстом: преобразование и интерпретация    информации.</vt:lpstr>
      <vt:lpstr>Что такое полное понимание текста?</vt:lpstr>
      <vt:lpstr> Работа с текстом: поиск информации и понимание прочитанного</vt:lpstr>
      <vt:lpstr>Стратегия современного урока</vt:lpstr>
      <vt:lpstr>  Практическая работа «Изготовление модели живого организма по описанию в тексте» </vt:lpstr>
      <vt:lpstr>Слайд 10</vt:lpstr>
      <vt:lpstr> Преобразование текста (познавательные УУД: представить данную информацию в виде модели из пластилина). </vt:lpstr>
      <vt:lpstr>Слайд 12</vt:lpstr>
      <vt:lpstr>Коммуникативные УУД: овладение логическими действиями</vt:lpstr>
      <vt:lpstr>Моделирование-один из методов изучения живой природы.</vt:lpstr>
      <vt:lpstr>Образовательный результат- модель из пластилина изготовленная по описанию в тексте.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Роман</cp:lastModifiedBy>
  <cp:revision>82</cp:revision>
  <dcterms:created xsi:type="dcterms:W3CDTF">2017-02-26T17:59:49Z</dcterms:created>
  <dcterms:modified xsi:type="dcterms:W3CDTF">2023-10-31T08:29:42Z</dcterms:modified>
</cp:coreProperties>
</file>